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notesMasterIdLst>
    <p:notesMasterId r:id="rId11"/>
  </p:notesMasterIdLst>
  <p:sldIdLst>
    <p:sldId id="257" r:id="rId2"/>
    <p:sldId id="284" r:id="rId3"/>
    <p:sldId id="287" r:id="rId4"/>
    <p:sldId id="289" r:id="rId5"/>
    <p:sldId id="290" r:id="rId6"/>
    <p:sldId id="291" r:id="rId7"/>
    <p:sldId id="293" r:id="rId8"/>
    <p:sldId id="292" r:id="rId9"/>
    <p:sldId id="288" r:id="rId10"/>
  </p:sldIdLst>
  <p:sldSz cx="9144000" cy="5143500" type="screen16x9"/>
  <p:notesSz cx="6797675" cy="9859963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3D67C-E3AB-42A2-A342-284EDBB26867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39775"/>
            <a:ext cx="6572250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3483"/>
            <a:ext cx="5438140" cy="443698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5254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65254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7B5ED-34C4-4DC6-8DED-C15E4CBA55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3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7B5ED-34C4-4DC6-8DED-C15E4CBA557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46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2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34290" rIns="34290"/>
          <a:lstStyle>
            <a:lvl1pPr marL="0" marR="48006" indent="0" algn="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4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8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1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68580" rIns="68580" anchor="t"/>
          <a:lstStyle>
            <a:lvl1pPr marL="0" indent="0" algn="l">
              <a:buNone/>
              <a:defRPr sz="170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3716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3716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83222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083222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19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68580" tIns="0" rIns="68580" anchor="t"/>
          <a:lstStyle>
            <a:lvl1pPr marL="0" marR="13716" indent="0" algn="r">
              <a:buNone/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24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9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 lIns="68580" tIns="34290" rIns="68580" bIns="3429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lIns="68580" tIns="34290" rIns="68580" bIns="34290" anchor="b"/>
          <a:lstStyle>
            <a:lvl1pPr algn="l" eaLnBrk="1" latinLnBrk="0" hangingPunct="1">
              <a:defRPr kumimoji="0" sz="800">
                <a:solidFill>
                  <a:schemeClr val="tx1"/>
                </a:solidFill>
              </a:defRPr>
            </a:lvl1pPr>
            <a:extLst/>
          </a:lstStyle>
          <a:p>
            <a:fld id="{DEF8A088-B340-4477-89AF-CFFF4FC3DA05}" type="datetime1">
              <a:rPr lang="en-US" smtClean="0"/>
              <a:t>3/3/2025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9"/>
            <a:ext cx="2350681" cy="273844"/>
          </a:xfrm>
          <a:prstGeom prst="rect">
            <a:avLst/>
          </a:prstGeom>
        </p:spPr>
        <p:txBody>
          <a:bodyPr vert="horz" lIns="68580" tIns="34290" rIns="68580" bIns="34290" anchor="b"/>
          <a:lstStyle>
            <a:lvl1pPr algn="r" eaLnBrk="1" latinLnBrk="0" hangingPunct="1">
              <a:defRPr kumimoji="0" sz="8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9"/>
            <a:ext cx="365760" cy="273844"/>
          </a:xfrm>
          <a:prstGeom prst="rect">
            <a:avLst/>
          </a:prstGeom>
        </p:spPr>
        <p:txBody>
          <a:bodyPr vert="horz" lIns="68580" tIns="34290" rIns="68580" bIns="34290" anchor="b"/>
          <a:lstStyle>
            <a:lvl1pPr algn="r" eaLnBrk="1" latinLnBrk="0" hangingPunct="1">
              <a:defRPr kumimoji="0" sz="800" b="0">
                <a:solidFill>
                  <a:schemeClr val="tx1"/>
                </a:solidFill>
              </a:defRPr>
            </a:lvl1pPr>
            <a:extLst/>
          </a:lstStyle>
          <a:p>
            <a:fld id="{41C44EA2-4573-4369-A843-01A7B00E1F0B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4320" indent="-192024" algn="l" rtl="0" eaLnBrk="1" latinLnBrk="0" hangingPunct="1">
        <a:spcBef>
          <a:spcPts val="3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44" indent="-171450" algn="l" rtl="0" eaLnBrk="1" latinLnBrk="0" hangingPunct="1">
        <a:spcBef>
          <a:spcPts val="243"/>
        </a:spcBef>
        <a:buClr>
          <a:schemeClr val="accent1"/>
        </a:buClr>
        <a:buFont typeface="Verdana"/>
        <a:buChar char="◦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44652" indent="-171450" algn="l" rtl="0" eaLnBrk="1" latinLnBrk="0" hangingPunct="1">
        <a:spcBef>
          <a:spcPts val="263"/>
        </a:spcBef>
        <a:buClr>
          <a:schemeClr val="accent2"/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1450" algn="l" rtl="0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972" y="588778"/>
            <a:ext cx="8346058" cy="1343559"/>
          </a:xfrm>
        </p:spPr>
        <p:txBody>
          <a:bodyPr>
            <a:noAutofit/>
          </a:bodyPr>
          <a:lstStyle/>
          <a:p>
            <a:pPr marL="403622" indent="66675" algn="ctr"/>
            <a:r>
              <a:rPr lang="ru-RU" sz="41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новых правилах </a:t>
            </a:r>
            <a:br>
              <a:rPr lang="ru-RU" sz="41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1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ККТ </a:t>
            </a:r>
            <a:endParaRPr lang="en-US" sz="41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4101864"/>
            <a:ext cx="5205548" cy="883036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контрольного отдела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Федеральной налоговой службы по Кемеровской области – Кузбассу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Владимировна Андреева 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41C44EA2-4573-4369-A843-01A7B00E1F0B}" type="slidenum">
              <a:rPr lang="en-US" sz="90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>
                <a:defRPr/>
              </a:pPr>
              <a:t>1</a:t>
            </a:fld>
            <a:endParaRPr lang="en-US" sz="9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2" descr="C:\Users\4200-00-834\Downloads\QcIVn3-M6cY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5"/>
          <a:stretch/>
        </p:blipFill>
        <p:spPr bwMode="auto">
          <a:xfrm>
            <a:off x="666390" y="2198449"/>
            <a:ext cx="1455917" cy="1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4200-00-834\Downloads\nalog-768x76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"/>
          <a:stretch/>
        </p:blipFill>
        <p:spPr bwMode="auto">
          <a:xfrm>
            <a:off x="3838141" y="2236403"/>
            <a:ext cx="1467719" cy="1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4200-00-834\Downloads\3f64e815a3931d429b65d7750d313aa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03"/>
          <a:stretch/>
        </p:blipFill>
        <p:spPr bwMode="auto">
          <a:xfrm>
            <a:off x="7306985" y="2198449"/>
            <a:ext cx="1453229" cy="1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17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282" y="179048"/>
            <a:ext cx="8069629" cy="678672"/>
          </a:xfrm>
        </p:spPr>
        <p:txBody>
          <a:bodyPr>
            <a:normAutofit/>
          </a:bodyPr>
          <a:lstStyle/>
          <a:p>
            <a:r>
              <a:rPr lang="ru-RU" sz="21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регистрации ККТ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2" descr="C:\Users\4200-00-834\Downloads\QcIVn3-M6cY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5"/>
          <a:stretch/>
        </p:blipFill>
        <p:spPr bwMode="auto">
          <a:xfrm>
            <a:off x="7581899" y="62119"/>
            <a:ext cx="984125" cy="91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48339774"/>
              </p:ext>
            </p:extLst>
          </p:nvPr>
        </p:nvGraphicFramePr>
        <p:xfrm>
          <a:off x="653450" y="974650"/>
          <a:ext cx="7912574" cy="40346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956287"/>
                <a:gridCol w="3956287"/>
              </a:tblGrid>
              <a:tr h="205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сейчас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марта 2025 года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04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 о перерегистрации подается вместе с отчетом о закрытии завершившегося фискального накопителя и изменения параметров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ККТ.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 подавать не нужно. Достаточно через оператора фискальных данных отчитаться о смене параметров регистрации, связанных с заменой фискального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накопителя.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оказания государственной услуги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регистрации/перерегистрации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составляет 10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дней.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оказания государственной услуги по регистрации/перерегистрации составляет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дней.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37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Основания для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снятия ККТ с учета налоговым органом в одностороннем порядке без заявления пользователя: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несоответствие экземпляра ККТ требованиям законодательства о ККТ (в том числе в случае издания нормативно-правового акта, который вводит новые требования к ККТ);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записи в ЕГРЮЛ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прекращении деятельности юридического лица,  в ЕГРИП о прекращении деятельности физического лица в качестве индивидуального предпринимателя;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истечение срока действия ключа фискального признака в фискальном накопителя.  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Основанием для снятия ККТ с учета налоговым органом в одностороннем порядке также будет считаться: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отказ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предоставлении  доступа к ККТ налоговому органу при проверке, в том числе для считывания фискальных данных, хранящихся в фискальном накопителе.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зарегистрировать кассу можно только после предоставления налоговому органу доступа к фискальным данным.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 сейчас</a:t>
                      </a: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1 сентября 2025 года</a:t>
                      </a: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6029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Регистрировать, перерегистрировать или снять кассу с учета можно в личном кабинете оператора фискальных данных, на сайте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 России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при личном обращении в налоговый орган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Проводить регистрацию, снятие и перерегистрацию можно  также через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личный кабинет на Едином портале государственных услуг, через изготовителя ККТ или через оператора фискальных данных.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782" marR="25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32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141" y="148550"/>
            <a:ext cx="7015431" cy="429255"/>
          </a:xfrm>
        </p:spPr>
        <p:txBody>
          <a:bodyPr>
            <a:noAutofit/>
          </a:bodyPr>
          <a:lstStyle/>
          <a:p>
            <a: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порядка применения ККТ на рынках и ярмарках </a:t>
            </a:r>
            <a:b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01.03.2025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9551" y="692271"/>
            <a:ext cx="6446087" cy="63404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продавцы на рынках, которые раньше могли работать без кассы, обязаны её применять с 01.03.2025.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719" y="4148093"/>
            <a:ext cx="8542307" cy="659921"/>
          </a:xfrm>
          <a:solidFill>
            <a:schemeClr val="accent1"/>
          </a:solidFill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08.08.2024 №273-ФЗ внесены изменения в статью 2 Федерального закона от 22.05.2003 №54-ФЗ «О применении контрольно-кассовой техники при осуществлении расчетов в Российской Федерации», вступающие в силу с 01.03.2025 и касающиеся порядка применения ККТ на рынках и ярмарках.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 descr="C:\Users\4200-00-834\Downloads\original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202" y="55188"/>
            <a:ext cx="1917221" cy="127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87392" y="1384787"/>
            <a:ext cx="6435305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ККТ на рынке: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налогоплательщики ЕСХН ;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сельскохозяйственные потребительские кооперативы;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ИП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ПСН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(только в выходные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нерабочие праздничные дни ярмарки,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мест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487392" y="2515776"/>
            <a:ext cx="6435305" cy="245867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управляющих рынками компаний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36202" y="2483428"/>
            <a:ext cx="1917221" cy="13157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Ответственность, предусмотренная для УРК: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части 16 статьи 14.5 КоАП РФ:</a:t>
            </a:r>
          </a:p>
          <a:p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предупреждение или штраф в размере от 40 тысяч до 50 тысяч рублей на должностное лицо;</a:t>
            </a:r>
          </a:p>
          <a:p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предупреждение или штраф в размере от 100 тысяч до 300 тысяч рублей на юридическое лицо.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7392" y="2751162"/>
            <a:ext cx="6435305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Обеспечить соблюдение требований законодательства о применении ККТ торгующими на рынке лицами. 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Ежемесячно проверять факт наличия зарегистрированной ККТ. 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случае выявления факта отсутствия у арендатора ККТ, незамедлительно уведомлять лицо о необходимости устранения нарушения. 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 момента выявления нарушения не допускать осуществление на торговом месте деятельности лицом, допустившим нарушение, связанное с неприменением ККТ, до момента его устранения. 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 случае не устранения в течение 15 рабочих дней нарушения, отказаться в одностороннем порядке от исполнения договора о предоставлении торгового места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19943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105509" y="1371600"/>
            <a:ext cx="5564039" cy="243952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Заведения общественного питания обязаны распечатывать кассовый чек на бумажном носителе и выдавать его клиенту до момента расчета.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Кассовый чек подтверждает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предстоящий прием денег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общественного питания.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4</a:t>
            </a:fld>
            <a:endParaRPr lang="en-US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70140" y="148550"/>
            <a:ext cx="8037662" cy="647237"/>
          </a:xfrm>
        </p:spPr>
        <p:txBody>
          <a:bodyPr>
            <a:noAutofit/>
          </a:bodyPr>
          <a:lstStyle/>
          <a:p>
            <a: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порядка формирования чеков на </a:t>
            </a:r>
            <a:b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предприятиях общественного питания с 01.03.2025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78981" y="4359234"/>
            <a:ext cx="5629458" cy="4078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82296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5.11 статьи 1.2 Федерального закона от 22.05.2003 №54-ФЗ «О применении контрольно-кассовой техники при осуществлении расчетов в Российской Федерации».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7" t="35771" r="55871" b="17662"/>
          <a:stretch/>
        </p:blipFill>
        <p:spPr bwMode="auto">
          <a:xfrm>
            <a:off x="409433" y="1223394"/>
            <a:ext cx="2747922" cy="305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09433" y="4613150"/>
            <a:ext cx="2948130" cy="28469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dirty="0" smtClean="0"/>
              <a:t>www.nalog.gov.ru</a:t>
            </a:r>
            <a:r>
              <a:rPr lang="ru-RU" dirty="0"/>
              <a:t>.</a:t>
            </a:r>
          </a:p>
        </p:txBody>
      </p:sp>
      <p:pic>
        <p:nvPicPr>
          <p:cNvPr id="3077" name="Picture 5" descr="C:\Users\4200-00-834\Downloads\1510f65f8d704fc0ba016e64abfc524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49" y="35719"/>
            <a:ext cx="1732757" cy="97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>
            <a:off x="1050131" y="2357437"/>
            <a:ext cx="0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050131" y="3050381"/>
            <a:ext cx="0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071563" y="3593306"/>
            <a:ext cx="0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071563" y="4127838"/>
            <a:ext cx="0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51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5</a:t>
            </a:fld>
            <a:endParaRPr lang="en-US"/>
          </a:p>
        </p:txBody>
      </p:sp>
      <p:sp>
        <p:nvSpPr>
          <p:cNvPr id="9" name="Текст 2"/>
          <p:cNvSpPr>
            <a:spLocks noGrp="1"/>
          </p:cNvSpPr>
          <p:nvPr>
            <p:ph type="body" idx="1"/>
          </p:nvPr>
        </p:nvSpPr>
        <p:spPr>
          <a:xfrm>
            <a:off x="534840" y="323491"/>
            <a:ext cx="5165064" cy="724619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r>
              <a:rPr 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категории </a:t>
            </a:r>
            <a:r>
              <a:rPr lang="ru-RU" b="1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самозанятых</a:t>
            </a:r>
            <a:r>
              <a:rPr 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использовать ККТ?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2" y="1278084"/>
            <a:ext cx="7322344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Контрольно-кассовая техника не применяется налогоплательщиками, применяющими специальный налоговый режим «Налог на профессиональный доход» в отношении доходов, облагаемых налогом на профессиональный доход.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5781" y="4246223"/>
            <a:ext cx="6636545" cy="5001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2.2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Федеральный закон от 22.05.2003 N 54-ФЗ «О применении контрольно-кассовой техники при осуществлении расчетов в Российской 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2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6</a:t>
            </a:fld>
            <a:endParaRPr lang="en-US"/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505456" y="341148"/>
            <a:ext cx="5165064" cy="724619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случаях ИП на ПСН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применения ККТ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4" name="Объект 4"/>
          <p:cNvSpPr>
            <a:spLocks noGrp="1"/>
          </p:cNvSpPr>
          <p:nvPr>
            <p:ph sz="quarter" idx="2"/>
          </p:nvPr>
        </p:nvSpPr>
        <p:spPr>
          <a:xfrm>
            <a:off x="494506" y="1143447"/>
            <a:ext cx="4040188" cy="3123260"/>
          </a:xfrm>
        </p:spPr>
        <p:txBody>
          <a:bodyPr>
            <a:normAutofit fontScale="25000" lnSpcReduction="20000"/>
          </a:bodyPr>
          <a:lstStyle/>
          <a:p>
            <a:r>
              <a:rPr lang="ru-RU" sz="4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предприниматели, применяющие патентную систему налогообложения, осуществляющие виды предпринимательской деятельности, установленные подпунктами 1, 2, 4, 5, 7, 8, 12 - 17, 19 - 27, 29 - 31, 34 - 36, 39, 41 - 44, 49 - 52, 54, 55, 57 - 62, 64, 66 - 80 пункта 2 статьи 346.43 Налогового кодекса Российской Федерации, могут осуществлять расчеты в рамках указанных видов деятельности без применения контрольно-кассовой техники при условии выдачи (направления) покупателю (клиенту) документа, подтверждающего факт осуществления расчета между индивидуальным предпринимателем и покупателем (клиентом), содержащего наименование документа, его порядковый номер, реквизиты, в том числе: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ремонт и пошив швейных, меховых и кожаных изделий, головных уборов и изделий из текстильной галантереи, ремонт, пошив и вязание трикотажных изделий по индивидуальному заказу населения;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ремонт, чистка, окраска и пошив обуви;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стирка, химическая чистка и крашение текстильных и меховых изделий;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изготовление и ремонт металлической галантереи, ключей, номерных знаков, указателей улиц;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ремонт мебели и предметов домашнего обихода;</a:t>
            </a:r>
          </a:p>
          <a:p>
            <a:endParaRPr lang="ru-RU" sz="2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бъект 7"/>
          <p:cNvSpPr>
            <a:spLocks noGrp="1"/>
          </p:cNvSpPr>
          <p:nvPr>
            <p:ph sz="quarter" idx="4"/>
          </p:nvPr>
        </p:nvSpPr>
        <p:spPr>
          <a:xfrm>
            <a:off x="4750594" y="1033990"/>
            <a:ext cx="4041775" cy="330405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услуги в области фотографии;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реконструкция или ремонт существующих жилых и нежилых зданий, а также спортивных сооружений;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услуги по производству монтажных, электромонтажных, санитарно-технических и сварочных работ;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услуги по остеклению балконов и лоджий, нарезке стекла и зеркал, художественной обработке стекла;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услуги в сфере дошкольного образования и дополнительного образования детей и взрослых;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услуги по присмотру и уходу за детьми и больными;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сбор тары и пригодных для вторичного использования материалов;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сдача в аренду (наем) собственных или арендованных жилых помещений, а также сдача в аренду собственных или арендованных нежилых помещений (включая выставочные залы, складские помещения), земельных участков;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 изготовление изделий народных художественных промыслов;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 услуги по переработке продуктов сельского хозяйства, лесного хозяйства и рыболовства для приготовления продуктов питания для людей и корма для животных, а также производство различных продуктов промежуточного потребления, которые не являются пищевыми продуктами;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22) производство и реставрация ковров и ковровых изделий;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23) ремонт ювелирных изделий, бижутерии;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24) чеканка и гравировка ювелирных изделий;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25) деятельность в области звукозаписи и издания музыкальных произведений;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26) услуги по уборке квартир и частных домов, деятельность домашних хозяйств с наемными работниками и другие.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4843" y="4338037"/>
            <a:ext cx="5564981" cy="7155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2.1 статьи 2 Федерального закона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22.05.2003 N 54-ФЗ «О применении контрольно-кассовой техники при осуществлении расчетов в Российской 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92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7</a:t>
            </a:fld>
            <a:endParaRPr lang="en-US"/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507205" y="85321"/>
            <a:ext cx="5165064" cy="54332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каких видах деятельности предприниматели освобождены от применения ККТ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355" y="4651073"/>
            <a:ext cx="6169820" cy="4078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 статьи 2 Федерального закона от 22.05.2003 N 54-ФЗ «О применении контрольно-кассовой техники при осуществлении расчетов в Российской Федерации»</a:t>
            </a:r>
            <a:endParaRPr lang="ru-RU" sz="11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204" y="688450"/>
            <a:ext cx="8586789" cy="396262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ЮЛ и ИП могут производить расчеты без применения ККТ при осуществлении следующих видов деятельности и при оказании следующих услуг: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газет и журналов на бумажном носителе;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ценных бумаг;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питанием обучающихся и работников образовательных организаций, реализующих основные общеобразовательные программы, во время учебных занятий;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осуществляемая организациями и индивидуальными предпринимателями, применяющими систему налогообложения для сельскохозяйственных товаропроизводителей (единый сельскохозяйственный налог;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осуществляемая вне стационарной торговой сети разносная торговля продовольственными и непродовольственными товарами;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в киосках мороженым, а также торговля в розлив безалкогольными напитками, молоком и питьевой водой;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из автоцистерн квасом, молоком, растительным маслом, живой рыбой, керосином, сезонная торговля вразвал овощами, в том числе картофелем, фруктами и бахчевыми культурами;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от населения вторичных ресурсов, за исключением лома и отходов цветных и (или) черных металлов, драгоценных металлов и драгоценных камней;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и окраска обуви;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и ремонт металлической галантереи и ключей;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присмотр и уход за детьми, больными, престарелыми и инвалидами;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изготовителем изделий народных художественных промыслов;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вспашка огородов и распиловка дров;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носильщиков на железнодорожных вокзалах, автовокзалах, аэровокзалах, в аэропортах, морских, речных портах;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индивидуальным предпринимателем в аренду (наем) жилых помещений, а также жилых помещений совместно с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-местами, расположенными в многоквартирных домах, принадлежащих этому индивидуальному предпринимателю на праве собственности;</a:t>
            </a:r>
          </a:p>
          <a:p>
            <a:pPr marL="214313" indent="-214313">
              <a:buFont typeface="Wingdings" panose="05000000000000000000" pitchFamily="2" charset="2"/>
              <a:buChar char="v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розничная продажа бахил.</a:t>
            </a:r>
          </a:p>
        </p:txBody>
      </p:sp>
    </p:spTree>
    <p:extLst>
      <p:ext uri="{BB962C8B-B14F-4D97-AF65-F5344CB8AC3E}">
        <p14:creationId xmlns:p14="http://schemas.microsoft.com/office/powerpoint/2010/main" val="67634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8</a:t>
            </a:fld>
            <a:endParaRPr lang="en-US"/>
          </a:p>
        </p:txBody>
      </p:sp>
      <p:sp>
        <p:nvSpPr>
          <p:cNvPr id="13" name="Текст 2"/>
          <p:cNvSpPr>
            <a:spLocks noGrp="1"/>
          </p:cNvSpPr>
          <p:nvPr>
            <p:ph type="body" idx="1"/>
          </p:nvPr>
        </p:nvSpPr>
        <p:spPr>
          <a:xfrm>
            <a:off x="409622" y="388054"/>
            <a:ext cx="5165064" cy="724619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порядок снятия с учета ККТ при прекращении деятельности ИП/ЮЛ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6" y="4297189"/>
            <a:ext cx="8129588" cy="623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4.2. Порядок регистрации, перерегистрации и снятия с регистрационного учета контрольно-кассовой техники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22.05.2003 N 54-ФЗ «О применении контрольно-кассовой техники при осуществлении расчетов в Российской Федерации»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63" y="1180951"/>
            <a:ext cx="8022431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1. Порядок снятия с регистрационного учета ККТ регулируется статьей 4.2 Федерального закона от 22.05.2003 N 54-ФЗ «О применении контрольно-кассовой техники при осуществлении расчетов в Российской Федерации».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налоговый орган нужно представить: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заявление о снятии ККТ с регистрационного учета с указанием причин;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фискальные данные или кассовый аппарат (для фиксации показаний фискальной памяти).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Подать документы можно: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бумажном носителе в любой территориальный налоговый орган;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через оператора фискальных данных;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личном кабинете на сайте ФНС России.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через портал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изготовителя ККТ (с 1 сентября 2025 года).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2. После завершения процедуры снятия ККТ с регистрационного учета налоговым органом выдается / направляется карточка о снятии ККТ с регистрационного учета.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Датой снятия ККТ с регистрационного учета считается дата формирования налоговым органом  карточки о снятии ККТ с регистрационного учета, выдаваемой  (направляемой) пользователю в течение пяти рабочих дней, с даты подачи соответствующего заявления.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6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4EA2-4573-4369-A843-01A7B00E1F0B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4168" y="2122098"/>
            <a:ext cx="6715664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403622" indent="66675" algn="r">
              <a:spcBef>
                <a:spcPct val="0"/>
              </a:spcBef>
            </a:pPr>
            <a:r>
              <a:rPr lang="ru-RU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</a:t>
            </a:r>
            <a:r>
              <a:rPr lang="ru-RU" sz="3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69990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940</TotalTime>
  <Words>1509</Words>
  <Application>Microsoft Office PowerPoint</Application>
  <PresentationFormat>Экран (16:9)</PresentationFormat>
  <Paragraphs>121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О новых правилах  применения ККТ </vt:lpstr>
      <vt:lpstr>Изменения в регистрации ККТ</vt:lpstr>
      <vt:lpstr>Изменения порядка применения ККТ на рынках и ярмарках  с 01.03.2025</vt:lpstr>
      <vt:lpstr>Изменения порядка формирования чеков на  предприятиях общественного питания с 01.03.2025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Андреев</dc:creator>
  <cp:lastModifiedBy>Чурина Елена Владимировна</cp:lastModifiedBy>
  <cp:revision>57</cp:revision>
  <cp:lastPrinted>2025-02-28T02:00:17Z</cp:lastPrinted>
  <dcterms:created xsi:type="dcterms:W3CDTF">2023-12-07T13:40:56Z</dcterms:created>
  <dcterms:modified xsi:type="dcterms:W3CDTF">2025-03-03T09:40:11Z</dcterms:modified>
</cp:coreProperties>
</file>